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</p:sldIdLst>
  <p:sldSz cy="5143500" cx="9144000"/>
  <p:notesSz cx="6858000" cy="9144000"/>
  <p:embeddedFontLst>
    <p:embeddedFont>
      <p:font typeface="Montserrat"/>
      <p:regular r:id="rId30"/>
      <p:bold r:id="rId31"/>
      <p:italic r:id="rId32"/>
      <p:boldItalic r:id="rId33"/>
    </p:embeddedFont>
    <p:embeddedFont>
      <p:font typeface="Source Sans Pro SemiBold"/>
      <p:regular r:id="rId34"/>
      <p:bold r:id="rId35"/>
      <p:italic r:id="rId36"/>
      <p:boldItalic r:id="rId37"/>
    </p:embeddedFont>
    <p:embeddedFont>
      <p:font typeface="Bitter"/>
      <p:regular r:id="rId38"/>
      <p:bold r:id="rId39"/>
      <p:italic r:id="rId40"/>
      <p:boldItalic r:id="rId41"/>
    </p:embeddedFont>
    <p:embeddedFont>
      <p:font typeface="Source Sans Pro"/>
      <p:regular r:id="rId42"/>
      <p:bold r:id="rId43"/>
      <p:italic r:id="rId44"/>
      <p:boldItalic r:id="rId4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itter-italic.fntdata"/><Relationship Id="rId20" Type="http://schemas.openxmlformats.org/officeDocument/2006/relationships/slide" Target="slides/slide16.xml"/><Relationship Id="rId42" Type="http://schemas.openxmlformats.org/officeDocument/2006/relationships/font" Target="fonts/SourceSansPro-regular.fntdata"/><Relationship Id="rId41" Type="http://schemas.openxmlformats.org/officeDocument/2006/relationships/font" Target="fonts/Bitter-boldItalic.fntdata"/><Relationship Id="rId22" Type="http://schemas.openxmlformats.org/officeDocument/2006/relationships/slide" Target="slides/slide18.xml"/><Relationship Id="rId44" Type="http://schemas.openxmlformats.org/officeDocument/2006/relationships/font" Target="fonts/SourceSansPro-italic.fntdata"/><Relationship Id="rId21" Type="http://schemas.openxmlformats.org/officeDocument/2006/relationships/slide" Target="slides/slide17.xml"/><Relationship Id="rId43" Type="http://schemas.openxmlformats.org/officeDocument/2006/relationships/font" Target="fonts/SourceSansPro-bold.fntdata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45" Type="http://schemas.openxmlformats.org/officeDocument/2006/relationships/font" Target="fonts/SourceSansPro-bold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slide" Target="slides/slide25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7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6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9.xml"/><Relationship Id="rId35" Type="http://schemas.openxmlformats.org/officeDocument/2006/relationships/font" Target="fonts/SourceSansProSemiBold-bold.fntdata"/><Relationship Id="rId12" Type="http://schemas.openxmlformats.org/officeDocument/2006/relationships/slide" Target="slides/slide8.xml"/><Relationship Id="rId34" Type="http://schemas.openxmlformats.org/officeDocument/2006/relationships/font" Target="fonts/SourceSansProSemiBold-regular.fntdata"/><Relationship Id="rId15" Type="http://schemas.openxmlformats.org/officeDocument/2006/relationships/slide" Target="slides/slide11.xml"/><Relationship Id="rId37" Type="http://schemas.openxmlformats.org/officeDocument/2006/relationships/font" Target="fonts/SourceSansProSemiBold-boldItalic.fntdata"/><Relationship Id="rId14" Type="http://schemas.openxmlformats.org/officeDocument/2006/relationships/slide" Target="slides/slide10.xml"/><Relationship Id="rId36" Type="http://schemas.openxmlformats.org/officeDocument/2006/relationships/font" Target="fonts/SourceSansProSemiBold-italic.fntdata"/><Relationship Id="rId17" Type="http://schemas.openxmlformats.org/officeDocument/2006/relationships/slide" Target="slides/slide13.xml"/><Relationship Id="rId39" Type="http://schemas.openxmlformats.org/officeDocument/2006/relationships/font" Target="fonts/Bitter-bold.fntdata"/><Relationship Id="rId16" Type="http://schemas.openxmlformats.org/officeDocument/2006/relationships/slide" Target="slides/slide12.xml"/><Relationship Id="rId38" Type="http://schemas.openxmlformats.org/officeDocument/2006/relationships/font" Target="fonts/Bitter-regular.fnt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8" name="Google Shape;38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54238bac48_0_3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54238bac48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54238bb265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54238bb2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4238bb265_1_4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4238bb265_1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54238bac48_1_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54238bac48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54238bac48_1_18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3" name="Google Shape;133;g54238bac48_1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4238bac48_1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4238bac48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54238bb265_1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54238bb26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54238bb265_1_4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54238bb265_1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54238bb265_1_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54238bb265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54238bac48_1_5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54238bac48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" name="Google Shape;45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54238bb265_1_11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54238bb265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54238bb265_1_17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54238bb265_1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54238bb265_1_2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54238bb265_1_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54238bb265_1_6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54238bb265_1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54238bb265_1_5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54238bb265_1_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12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6" name="Google Shape;22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gac32531a1e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" name="Google Shape;50;gac32531a1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gac32531a1e_0_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" name="Google Shape;55;gac32531a1e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g54238bb265_1_36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" name="Google Shape;62;g54238bb265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ac32531a1e_0_14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ac32531a1e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ac32531a1e_0_19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ac32531a1e_0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ac32531a1e_0_1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ac32531a1e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3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idx="1" type="subTitle"/>
          </p:nvPr>
        </p:nvSpPr>
        <p:spPr>
          <a:xfrm>
            <a:off x="4579975" y="2840050"/>
            <a:ext cx="3878100" cy="78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700"/>
              <a:buFont typeface="Source Sans Pro SemiBold"/>
              <a:buNone/>
              <a:defRPr b="0" i="0" sz="1700" u="none" cap="none" strike="noStrike">
                <a:solidFill>
                  <a:srgbClr val="FFFFFF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87C86"/>
              </a:buClr>
              <a:buSzPts val="1800"/>
              <a:buFont typeface="Montserrat"/>
              <a:buNone/>
              <a:defRPr b="0" i="0" sz="1800" u="none" cap="none" strike="noStrike">
                <a:solidFill>
                  <a:srgbClr val="687C86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4579975" y="1583350"/>
            <a:ext cx="45639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800"/>
              <a:buFont typeface="Montserrat"/>
              <a:buChar char="●"/>
              <a:defRPr b="1" sz="48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●"/>
              <a:defRPr sz="4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○"/>
              <a:defRPr sz="4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Char char="■"/>
              <a:defRPr sz="4800"/>
            </a:lvl9pPr>
          </a:lstStyle>
          <a:p/>
        </p:txBody>
      </p:sp>
      <p:pic>
        <p:nvPicPr>
          <p:cNvPr id="11" name="Google Shape;1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559600" y="240275"/>
            <a:ext cx="1527352" cy="305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3">
  <p:cSld name="CUSTOM_2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Google Shape;13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144000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4" name="Google Shape;1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13" y="4812275"/>
            <a:ext cx="1143952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18" name="Google Shape;18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13" y="4812275"/>
            <a:ext cx="1143952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19" name="Google Shape;19;p4"/>
          <p:cNvSpPr txBox="1"/>
          <p:nvPr/>
        </p:nvSpPr>
        <p:spPr>
          <a:xfrm>
            <a:off x="529800" y="1152475"/>
            <a:ext cx="83025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000000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0" name="Google Shape;20;p4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●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○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●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○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●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○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400"/>
              <a:buFont typeface="Source Sans Pro"/>
              <a:buChar char="■"/>
              <a:defRPr b="0" i="0" sz="14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1">
  <p:cSld name="CUSTOM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Google Shape;22;p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14656" y="0"/>
            <a:ext cx="9280208" cy="5295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13" y="4812275"/>
            <a:ext cx="1143952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24" name="Google Shape;24;p5"/>
          <p:cNvSpPr txBox="1"/>
          <p:nvPr>
            <p:ph type="title"/>
          </p:nvPr>
        </p:nvSpPr>
        <p:spPr>
          <a:xfrm>
            <a:off x="512225" y="2330100"/>
            <a:ext cx="80439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4">
  <p:cSld name="CUSTOM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612475" y="2330100"/>
            <a:ext cx="79161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27" name="Google Shape;27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13" y="4812275"/>
            <a:ext cx="1143952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5">
  <p:cSld name="CUSTOM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605900" y="2330100"/>
            <a:ext cx="79359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pic>
        <p:nvPicPr>
          <p:cNvPr id="30" name="Google Shape;30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21" y="4806975"/>
            <a:ext cx="1143952" cy="22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 2">
  <p:cSld name="CUSTOM_1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Google Shape;32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6"/>
            <a:ext cx="9165548" cy="5230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Google Shape;33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72213" y="4812275"/>
            <a:ext cx="1143952" cy="2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8"/>
          <p:cNvSpPr txBox="1"/>
          <p:nvPr>
            <p:ph type="title"/>
          </p:nvPr>
        </p:nvSpPr>
        <p:spPr>
          <a:xfrm>
            <a:off x="607075" y="2330100"/>
            <a:ext cx="79425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 you" type="blank">
  <p:cSld name="BLANK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457200" y="547403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  <a:defRPr b="1" i="0" sz="2400" u="none" cap="none" strike="noStrike">
                <a:solidFill>
                  <a:srgbClr val="FB4B4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B3C745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/>
        </p:txBody>
      </p:sp>
      <p:sp>
        <p:nvSpPr>
          <p:cNvPr id="7" name="Google Shape;7;p1"/>
          <p:cNvSpPr txBox="1"/>
          <p:nvPr/>
        </p:nvSpPr>
        <p:spPr>
          <a:xfrm>
            <a:off x="457200" y="1195400"/>
            <a:ext cx="8229600" cy="36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rgbClr val="434343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5.png"/><Relationship Id="rId4" Type="http://schemas.openxmlformats.org/officeDocument/2006/relationships/image" Target="../media/image20.png"/><Relationship Id="rId5" Type="http://schemas.openxmlformats.org/officeDocument/2006/relationships/image" Target="../media/image18.png"/><Relationship Id="rId6" Type="http://schemas.openxmlformats.org/officeDocument/2006/relationships/image" Target="../media/image11.png"/><Relationship Id="rId7" Type="http://schemas.openxmlformats.org/officeDocument/2006/relationships/image" Target="../media/image1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3.png"/><Relationship Id="rId4" Type="http://schemas.openxmlformats.org/officeDocument/2006/relationships/image" Target="../media/image22.png"/><Relationship Id="rId5" Type="http://schemas.openxmlformats.org/officeDocument/2006/relationships/image" Target="../media/image24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5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Relationship Id="rId4" Type="http://schemas.openxmlformats.org/officeDocument/2006/relationships/image" Target="../media/image17.png"/><Relationship Id="rId5" Type="http://schemas.openxmlformats.org/officeDocument/2006/relationships/image" Target="../media/image7.png"/><Relationship Id="rId6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10"/>
          <p:cNvSpPr txBox="1"/>
          <p:nvPr>
            <p:ph type="ctrTitle"/>
          </p:nvPr>
        </p:nvSpPr>
        <p:spPr>
          <a:xfrm>
            <a:off x="4579975" y="1583350"/>
            <a:ext cx="5021100" cy="115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IoT internship </a:t>
            </a:r>
            <a:endParaRPr b="1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1" name="Google Shape;41;p10"/>
          <p:cNvSpPr txBox="1"/>
          <p:nvPr>
            <p:ph idx="1" type="subTitle"/>
          </p:nvPr>
        </p:nvSpPr>
        <p:spPr>
          <a:xfrm>
            <a:off x="4579975" y="2840050"/>
            <a:ext cx="38781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700"/>
              <a:buNone/>
            </a:pPr>
            <a:r>
              <a:rPr lang="en" sz="2000"/>
              <a:t>The project’s </a:t>
            </a:r>
            <a:r>
              <a:rPr lang="en" sz="2000"/>
              <a:t>applicability,</a:t>
            </a:r>
            <a:r>
              <a:rPr lang="en" sz="2000"/>
              <a:t> implementation &amp; potentials </a:t>
            </a:r>
            <a:br>
              <a:rPr lang="en" sz="2000"/>
            </a:br>
            <a:r>
              <a:rPr i="1" lang="en" sz="2000"/>
              <a:t>ft. personal commentary</a:t>
            </a:r>
            <a:endParaRPr i="1" sz="2000"/>
          </a:p>
        </p:txBody>
      </p:sp>
      <p:sp>
        <p:nvSpPr>
          <p:cNvPr id="42" name="Google Shape;42;p10"/>
          <p:cNvSpPr txBox="1"/>
          <p:nvPr/>
        </p:nvSpPr>
        <p:spPr>
          <a:xfrm>
            <a:off x="4579975" y="3945075"/>
            <a:ext cx="4854600" cy="84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200">
                <a:solidFill>
                  <a:srgbClr val="FB4B4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Presenters:</a:t>
            </a:r>
            <a:endParaRPr sz="1200">
              <a:solidFill>
                <a:srgbClr val="FB4B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</a:pPr>
            <a:r>
              <a:rPr lang="en" sz="1200">
                <a:solidFill>
                  <a:schemeClr val="lt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Luka Čubrilo / Intern</a:t>
            </a:r>
            <a:endParaRPr sz="1200">
              <a:solidFill>
                <a:schemeClr val="lt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sz="1200">
              <a:solidFill>
                <a:srgbClr val="FB4B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9"/>
          <p:cNvSpPr txBox="1"/>
          <p:nvPr>
            <p:ph type="title"/>
          </p:nvPr>
        </p:nvSpPr>
        <p:spPr>
          <a:xfrm>
            <a:off x="457200" y="8068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- the tools utilized</a:t>
            </a:r>
            <a:endParaRPr/>
          </a:p>
        </p:txBody>
      </p:sp>
      <p:sp>
        <p:nvSpPr>
          <p:cNvPr id="112" name="Google Shape;112;p19"/>
          <p:cNvSpPr txBox="1"/>
          <p:nvPr>
            <p:ph idx="1" type="body"/>
          </p:nvPr>
        </p:nvSpPr>
        <p:spPr>
          <a:xfrm>
            <a:off x="457200" y="1828700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Access: From PC via Serial connection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Working environment: Arduino IDE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Programming language: C++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Libraries: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Adafruit - 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BME680 library</a:t>
            </a:r>
            <a:endParaRPr b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Sandeep Mistry -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 BLEPeripheral library</a:t>
            </a:r>
            <a:endParaRPr sz="16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513725" y="312300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 - the algorithm</a:t>
            </a:r>
            <a:endParaRPr/>
          </a:p>
        </p:txBody>
      </p:sp>
      <p:pic>
        <p:nvPicPr>
          <p:cNvPr id="118" name="Google Shape;11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725" y="899425"/>
            <a:ext cx="5381374" cy="424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21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Arduino</a:t>
            </a:r>
            <a:r>
              <a:rPr lang="en"/>
              <a:t> - future</a:t>
            </a:r>
            <a:endParaRPr/>
          </a:p>
        </p:txBody>
      </p:sp>
      <p:sp>
        <p:nvSpPr>
          <p:cNvPr id="124" name="Google Shape;124;p21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features could be added or improved upon</a:t>
            </a:r>
            <a:endParaRPr/>
          </a:p>
        </p:txBody>
      </p:sp>
      <p:sp>
        <p:nvSpPr>
          <p:cNvPr id="125" name="Google Shape;125;p21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Make it possible for other types of clicks to collect data</a:t>
            </a:r>
            <a:endParaRPr i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LEDs which indicate current state of device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LCDs to print out the data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Advertize itself more clearly and descriptively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physical switches for different units of measurements</a:t>
            </a:r>
            <a:endParaRPr sz="160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2"/>
          <p:cNvSpPr txBox="1"/>
          <p:nvPr>
            <p:ph type="title"/>
          </p:nvPr>
        </p:nvSpPr>
        <p:spPr>
          <a:xfrm>
            <a:off x="605900" y="2330100"/>
            <a:ext cx="79359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Raspberry Pi - Cloud Client</a:t>
            </a:r>
            <a:endParaRPr sz="36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5" name="Google Shape;135;p23"/>
          <p:cNvPicPr preferRelativeResize="0"/>
          <p:nvPr/>
        </p:nvPicPr>
        <p:blipFill rotWithShape="1">
          <a:blip r:embed="rId3">
            <a:alphaModFix/>
          </a:blip>
          <a:srcRect b="44778" l="0" r="0" t="0"/>
          <a:stretch/>
        </p:blipFill>
        <p:spPr>
          <a:xfrm rot="136249">
            <a:off x="4366150" y="4107400"/>
            <a:ext cx="859200" cy="29849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8638163" y="1097811"/>
            <a:ext cx="768975" cy="3844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3"/>
          <p:cNvPicPr preferRelativeResize="0"/>
          <p:nvPr/>
        </p:nvPicPr>
        <p:blipFill rotWithShape="1">
          <a:blip r:embed="rId5">
            <a:alphaModFix/>
          </a:blip>
          <a:srcRect b="10807" l="0" r="47210" t="28272"/>
          <a:stretch/>
        </p:blipFill>
        <p:spPr>
          <a:xfrm>
            <a:off x="6921350" y="3552350"/>
            <a:ext cx="4378200" cy="690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3"/>
          <p:cNvPicPr preferRelativeResize="0"/>
          <p:nvPr/>
        </p:nvPicPr>
        <p:blipFill rotWithShape="1">
          <a:blip r:embed="rId6">
            <a:alphaModFix/>
          </a:blip>
          <a:srcRect b="22404" l="23997" r="29943" t="21104"/>
          <a:stretch/>
        </p:blipFill>
        <p:spPr>
          <a:xfrm rot="-5400006">
            <a:off x="7190860" y="1497949"/>
            <a:ext cx="800852" cy="982174"/>
          </a:xfrm>
          <a:prstGeom prst="rect">
            <a:avLst/>
          </a:prstGeom>
          <a:noFill/>
          <a:ln>
            <a:noFill/>
          </a:ln>
        </p:spPr>
      </p:pic>
      <p:sp>
        <p:nvSpPr>
          <p:cNvPr id="139" name="Google Shape;139;p23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Raspberry Pi</a:t>
            </a:r>
            <a:r>
              <a:rPr lang="en"/>
              <a:t> - the hardware</a:t>
            </a:r>
            <a:endParaRPr/>
          </a:p>
        </p:txBody>
      </p:sp>
      <p:sp>
        <p:nvSpPr>
          <p:cNvPr id="140" name="Google Shape;140;p23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/>
              <a:t>Key hardware components</a:t>
            </a:r>
            <a:endParaRPr/>
          </a:p>
        </p:txBody>
      </p:sp>
      <p:cxnSp>
        <p:nvCxnSpPr>
          <p:cNvPr id="141" name="Google Shape;141;p23"/>
          <p:cNvCxnSpPr/>
          <p:nvPr/>
        </p:nvCxnSpPr>
        <p:spPr>
          <a:xfrm>
            <a:off x="6375" y="977871"/>
            <a:ext cx="424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142" name="Google Shape;142;p23"/>
          <p:cNvGrpSpPr/>
          <p:nvPr/>
        </p:nvGrpSpPr>
        <p:grpSpPr>
          <a:xfrm>
            <a:off x="0" y="2162575"/>
            <a:ext cx="3091500" cy="280200"/>
            <a:chOff x="0" y="2162575"/>
            <a:chExt cx="3091500" cy="280200"/>
          </a:xfrm>
        </p:grpSpPr>
        <p:sp>
          <p:nvSpPr>
            <p:cNvPr id="143" name="Google Shape;143;p23"/>
            <p:cNvSpPr/>
            <p:nvPr/>
          </p:nvSpPr>
          <p:spPr>
            <a:xfrm>
              <a:off x="0" y="2162575"/>
              <a:ext cx="30915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Raspberry Pi 2</a:t>
              </a:r>
              <a:r>
                <a:rPr b="1" lang="en">
                  <a:solidFill>
                    <a:srgbClr val="FFFFFF"/>
                  </a:solidFill>
                </a:rPr>
                <a:t>      </a:t>
              </a:r>
              <a:r>
                <a:rPr b="1" lang="en"/>
                <a:t>.</a:t>
              </a:r>
              <a:endParaRPr b="1" i="0" sz="1400" u="none" cap="none" strike="noStrike"/>
            </a:p>
          </p:txBody>
        </p:sp>
        <p:sp>
          <p:nvSpPr>
            <p:cNvPr id="144" name="Google Shape;144;p23"/>
            <p:cNvSpPr/>
            <p:nvPr/>
          </p:nvSpPr>
          <p:spPr>
            <a:xfrm rot="5400000">
              <a:off x="2802200" y="2207275"/>
              <a:ext cx="1518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5" name="Google Shape;145;p23"/>
          <p:cNvGrpSpPr/>
          <p:nvPr/>
        </p:nvGrpSpPr>
        <p:grpSpPr>
          <a:xfrm>
            <a:off x="0" y="2550388"/>
            <a:ext cx="2369100" cy="280200"/>
            <a:chOff x="0" y="2162575"/>
            <a:chExt cx="2369100" cy="280200"/>
          </a:xfrm>
        </p:grpSpPr>
        <p:sp>
          <p:nvSpPr>
            <p:cNvPr id="146" name="Google Shape;146;p23"/>
            <p:cNvSpPr/>
            <p:nvPr/>
          </p:nvSpPr>
          <p:spPr>
            <a:xfrm>
              <a:off x="0" y="2162575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BLE Dongle</a:t>
              </a:r>
              <a:r>
                <a:rPr b="1" lang="en">
                  <a:solidFill>
                    <a:srgbClr val="FFFFFF"/>
                  </a:solidFill>
                </a:rPr>
                <a:t>      </a:t>
              </a:r>
              <a:r>
                <a:rPr b="1" lang="en"/>
                <a:t>.</a:t>
              </a:r>
              <a:endParaRPr b="1" i="0" sz="1400" u="none" cap="none" strike="noStrike"/>
            </a:p>
          </p:txBody>
        </p:sp>
        <p:sp>
          <p:nvSpPr>
            <p:cNvPr id="147" name="Google Shape;147;p23"/>
            <p:cNvSpPr/>
            <p:nvPr/>
          </p:nvSpPr>
          <p:spPr>
            <a:xfrm rot="5400000">
              <a:off x="2111450" y="2190750"/>
              <a:ext cx="1518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48" name="Google Shape;148;p23"/>
          <p:cNvGrpSpPr/>
          <p:nvPr/>
        </p:nvGrpSpPr>
        <p:grpSpPr>
          <a:xfrm>
            <a:off x="0" y="2951588"/>
            <a:ext cx="2369100" cy="280200"/>
            <a:chOff x="0" y="2162575"/>
            <a:chExt cx="2369100" cy="280200"/>
          </a:xfrm>
        </p:grpSpPr>
        <p:sp>
          <p:nvSpPr>
            <p:cNvPr id="149" name="Google Shape;149;p23"/>
            <p:cNvSpPr/>
            <p:nvPr/>
          </p:nvSpPr>
          <p:spPr>
            <a:xfrm>
              <a:off x="0" y="2162575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Ethernet Cable</a:t>
              </a:r>
              <a:r>
                <a:rPr b="1" lang="en">
                  <a:solidFill>
                    <a:srgbClr val="FFFFFF"/>
                  </a:solidFill>
                </a:rPr>
                <a:t>     </a:t>
              </a:r>
              <a:r>
                <a:rPr b="1" lang="en"/>
                <a:t>.</a:t>
              </a:r>
              <a:endParaRPr b="1" i="0" sz="1400" u="none" cap="none" strike="noStrike"/>
            </a:p>
          </p:txBody>
        </p:sp>
        <p:sp>
          <p:nvSpPr>
            <p:cNvPr id="150" name="Google Shape;150;p23"/>
            <p:cNvSpPr/>
            <p:nvPr/>
          </p:nvSpPr>
          <p:spPr>
            <a:xfrm rot="5400000">
              <a:off x="2111450" y="2190750"/>
              <a:ext cx="1518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51" name="Google Shape;151;p23"/>
          <p:cNvGrpSpPr/>
          <p:nvPr/>
        </p:nvGrpSpPr>
        <p:grpSpPr>
          <a:xfrm>
            <a:off x="0" y="3352800"/>
            <a:ext cx="2369100" cy="280200"/>
            <a:chOff x="0" y="2162575"/>
            <a:chExt cx="2369100" cy="280200"/>
          </a:xfrm>
        </p:grpSpPr>
        <p:sp>
          <p:nvSpPr>
            <p:cNvPr id="152" name="Google Shape;152;p23"/>
            <p:cNvSpPr/>
            <p:nvPr/>
          </p:nvSpPr>
          <p:spPr>
            <a:xfrm>
              <a:off x="0" y="2162575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Peripherals</a:t>
              </a:r>
              <a:r>
                <a:rPr b="1" lang="en">
                  <a:solidFill>
                    <a:srgbClr val="FFFFFF"/>
                  </a:solidFill>
                </a:rPr>
                <a:t>     </a:t>
              </a:r>
              <a:r>
                <a:rPr b="1" lang="en"/>
                <a:t>.</a:t>
              </a:r>
              <a:endParaRPr b="1" i="0" sz="1400" u="none" cap="none" strike="noStrike"/>
            </a:p>
          </p:txBody>
        </p:sp>
        <p:sp>
          <p:nvSpPr>
            <p:cNvPr id="153" name="Google Shape;153;p23"/>
            <p:cNvSpPr/>
            <p:nvPr/>
          </p:nvSpPr>
          <p:spPr>
            <a:xfrm rot="5400000">
              <a:off x="2111450" y="2190750"/>
              <a:ext cx="1518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54" name="Google Shape;15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8715038" y="861162"/>
            <a:ext cx="790800" cy="3954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3"/>
          <p:cNvPicPr preferRelativeResize="0"/>
          <p:nvPr/>
        </p:nvPicPr>
        <p:blipFill rotWithShape="1">
          <a:blip r:embed="rId7">
            <a:alphaModFix/>
          </a:blip>
          <a:srcRect b="2780" l="0" r="0" t="0"/>
          <a:stretch/>
        </p:blipFill>
        <p:spPr>
          <a:xfrm>
            <a:off x="3259950" y="1588625"/>
            <a:ext cx="4435474" cy="292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500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500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y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500"/>
                            </p:stCondLst>
                            <p:childTnLst>
                              <p:par>
                                <p:cTn fill="hold" nodeType="after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4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</a:t>
            </a:r>
            <a:r>
              <a:rPr lang="en"/>
              <a:t> - the software</a:t>
            </a:r>
            <a:endParaRPr/>
          </a:p>
        </p:txBody>
      </p:sp>
      <p:sp>
        <p:nvSpPr>
          <p:cNvPr id="161" name="Google Shape;161;p24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utilized &amp; algorithm in broad strokes</a:t>
            </a:r>
            <a:endParaRPr/>
          </a:p>
        </p:txBody>
      </p:sp>
      <p:sp>
        <p:nvSpPr>
          <p:cNvPr id="162" name="Google Shape;162;p24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Access: Linux - Raspberry Pi OS (formerly Raspbian)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solidFill>
                  <a:schemeClr val="dk1"/>
                </a:solidFill>
                <a:highlight>
                  <a:schemeClr val="lt1"/>
                </a:highlight>
              </a:rPr>
              <a:t>                 “Headless”, from PC via SSH</a:t>
            </a:r>
            <a:endParaRPr i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Working environment: Geany IDE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Programming language: C++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Libraries: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Psychogenic - 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Gattlibpp</a:t>
            </a:r>
            <a:endParaRPr b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WolkAbout -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 WolkConnect C++</a:t>
            </a:r>
            <a:endParaRPr sz="160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5"/>
          <p:cNvSpPr txBox="1"/>
          <p:nvPr>
            <p:ph type="title"/>
          </p:nvPr>
        </p:nvSpPr>
        <p:spPr>
          <a:xfrm>
            <a:off x="513725" y="312300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</a:t>
            </a:r>
            <a:r>
              <a:rPr lang="en"/>
              <a:t>- the algorithm</a:t>
            </a:r>
            <a:endParaRPr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7650" y="795600"/>
            <a:ext cx="6594036" cy="43478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Raspberry Pi - future</a:t>
            </a:r>
            <a:endParaRPr/>
          </a:p>
        </p:txBody>
      </p:sp>
      <p:sp>
        <p:nvSpPr>
          <p:cNvPr id="174" name="Google Shape;174;p26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features could be added or improved upon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Access multiple devices (although not at once) </a:t>
            </a: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and juggle all of them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Figure out the inconsistencies and random bugs with BLE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Expand from T, P, H into other types of data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Figure out type of data received on the spot, from a previously unconnected device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Connect to multiple Wolk virtual devices and juggle all of them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612475" y="2330100"/>
            <a:ext cx="79161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PC - GUI App</a:t>
            </a:r>
            <a:endParaRPr sz="360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8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PC - Hardware</a:t>
            </a:r>
            <a:endParaRPr/>
          </a:p>
        </p:txBody>
      </p:sp>
      <p:sp>
        <p:nvSpPr>
          <p:cNvPr id="186" name="Google Shape;186;p28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Key hardware components</a:t>
            </a:r>
            <a:endParaRPr/>
          </a:p>
        </p:txBody>
      </p:sp>
      <p:pic>
        <p:nvPicPr>
          <p:cNvPr id="187" name="Google Shape;18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96350" y="398676"/>
            <a:ext cx="7700698" cy="48129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/>
          <p:nvPr/>
        </p:nvSpPr>
        <p:spPr>
          <a:xfrm>
            <a:off x="2378875" y="1939525"/>
            <a:ext cx="5331900" cy="2486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91425" wrap="square" tIns="0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Use cases</a:t>
            </a:r>
            <a:r>
              <a:rPr b="0" i="0" lang="en" sz="18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- providing context</a:t>
            </a:r>
            <a:endParaRPr b="0" i="0" sz="1350" u="none" cap="none" strike="noStrike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Project structure</a:t>
            </a:r>
            <a:r>
              <a:rPr b="0" i="0" lang="en" sz="18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1800" u="none" cap="none" strike="noStrike">
              <a:solidFill>
                <a:srgbClr val="1D1D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○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Arduino - Firmware</a:t>
            </a:r>
            <a:endParaRPr sz="1800">
              <a:solidFill>
                <a:srgbClr val="1D1D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○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Raspberry Pi - Cloud client</a:t>
            </a:r>
            <a:endParaRPr sz="1800">
              <a:solidFill>
                <a:srgbClr val="1D1D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○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PC - Cross-platform GUI App</a:t>
            </a:r>
            <a:endParaRPr sz="1800">
              <a:solidFill>
                <a:srgbClr val="1D1D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D83829"/>
              </a:buClr>
              <a:buSzPts val="1800"/>
              <a:buFont typeface="Source Sans Pro"/>
              <a:buChar char="●"/>
            </a:pPr>
            <a:r>
              <a:rPr lang="en" sz="1800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Questions, discussion</a:t>
            </a:r>
            <a:r>
              <a:rPr b="0" i="0" lang="en" sz="1800" u="none" cap="none" strike="noStrike">
                <a:solidFill>
                  <a:srgbClr val="1D1D1D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 </a:t>
            </a:r>
            <a:endParaRPr b="0" i="0" sz="1800" u="none" cap="none" strike="noStrike">
              <a:solidFill>
                <a:srgbClr val="1D1D1D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9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App</a:t>
            </a:r>
            <a:r>
              <a:rPr lang="en"/>
              <a:t> - the software</a:t>
            </a:r>
            <a:endParaRPr/>
          </a:p>
        </p:txBody>
      </p:sp>
      <p:sp>
        <p:nvSpPr>
          <p:cNvPr id="193" name="Google Shape;193;p29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Tools utilized</a:t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Access</a:t>
            </a: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: Windows 10</a:t>
            </a:r>
            <a:endParaRPr i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Working environment: Qt Creator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Programming language: C++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Libraries: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Qt Company - 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Qt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cURL Project -</a:t>
            </a:r>
            <a:r>
              <a:rPr b="1" lang="en" sz="1600">
                <a:solidFill>
                  <a:schemeClr val="dk1"/>
                </a:solidFill>
                <a:highlight>
                  <a:schemeClr val="lt1"/>
                </a:highlight>
              </a:rPr>
              <a:t> libcurl</a:t>
            </a:r>
            <a:endParaRPr sz="160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GUI App - the software</a:t>
            </a:r>
            <a:endParaRPr/>
          </a:p>
        </p:txBody>
      </p:sp>
      <p:sp>
        <p:nvSpPr>
          <p:cNvPr id="200" name="Google Shape;200;p30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Qt’s strength - Expanding on the hardware</a:t>
            </a:r>
            <a:endParaRPr/>
          </a:p>
        </p:txBody>
      </p:sp>
      <p:sp>
        <p:nvSpPr>
          <p:cNvPr id="201" name="Google Shape;201;p30"/>
          <p:cNvSpPr txBox="1"/>
          <p:nvPr>
            <p:ph idx="1" type="body"/>
          </p:nvPr>
        </p:nvSpPr>
        <p:spPr>
          <a:xfrm>
            <a:off x="529800" y="1998275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Qt offers the ability to build projects for all major platforms</a:t>
            </a:r>
            <a:endParaRPr i="1"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Windows PC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Linux PC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Android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iOS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Vastly broadens the target market with little additions</a:t>
            </a:r>
            <a:endParaRPr sz="16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user - </a:t>
            </a:r>
            <a:r>
              <a:rPr lang="en"/>
              <a:t>Hardware</a:t>
            </a:r>
            <a:endParaRPr/>
          </a:p>
        </p:txBody>
      </p:sp>
      <p:sp>
        <p:nvSpPr>
          <p:cNvPr id="207" name="Google Shape;207;p31"/>
          <p:cNvSpPr txBox="1"/>
          <p:nvPr>
            <p:ph idx="2" type="title"/>
          </p:nvPr>
        </p:nvSpPr>
        <p:spPr>
          <a:xfrm>
            <a:off x="529800" y="1135975"/>
            <a:ext cx="40032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major platforms</a:t>
            </a:r>
            <a:endParaRPr/>
          </a:p>
        </p:txBody>
      </p:sp>
      <p:pic>
        <p:nvPicPr>
          <p:cNvPr id="208" name="Google Shape;208;p31"/>
          <p:cNvPicPr preferRelativeResize="0"/>
          <p:nvPr/>
        </p:nvPicPr>
        <p:blipFill rotWithShape="1">
          <a:blip r:embed="rId3">
            <a:alphaModFix/>
          </a:blip>
          <a:srcRect b="8551" l="12320" r="18070" t="6189"/>
          <a:stretch/>
        </p:blipFill>
        <p:spPr>
          <a:xfrm>
            <a:off x="4038600" y="890225"/>
            <a:ext cx="4945675" cy="3786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1"/>
          <p:cNvPicPr preferRelativeResize="0"/>
          <p:nvPr/>
        </p:nvPicPr>
        <p:blipFill rotWithShape="1">
          <a:blip r:embed="rId4">
            <a:alphaModFix/>
          </a:blip>
          <a:srcRect b="0" l="33879" r="33668" t="0"/>
          <a:stretch/>
        </p:blipFill>
        <p:spPr>
          <a:xfrm>
            <a:off x="3140249" y="1219525"/>
            <a:ext cx="1211700" cy="2489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1"/>
          <p:cNvPicPr preferRelativeResize="0"/>
          <p:nvPr/>
        </p:nvPicPr>
        <p:blipFill rotWithShape="1">
          <a:blip r:embed="rId5">
            <a:alphaModFix/>
          </a:blip>
          <a:srcRect b="0" l="26736" r="25733" t="5979"/>
          <a:stretch/>
        </p:blipFill>
        <p:spPr>
          <a:xfrm>
            <a:off x="1405025" y="1768100"/>
            <a:ext cx="1347700" cy="2665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513725" y="312300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Qt App</a:t>
            </a:r>
            <a:r>
              <a:rPr lang="en"/>
              <a:t> - the algorithm</a:t>
            </a:r>
            <a:endParaRPr/>
          </a:p>
        </p:txBody>
      </p:sp>
      <p:sp>
        <p:nvSpPr>
          <p:cNvPr id="216" name="Google Shape;216;p32"/>
          <p:cNvSpPr txBox="1"/>
          <p:nvPr>
            <p:ph type="title"/>
          </p:nvPr>
        </p:nvSpPr>
        <p:spPr>
          <a:xfrm>
            <a:off x="2443600" y="2021550"/>
            <a:ext cx="6245400" cy="1100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It’s best to just see it in action during the demo.</a:t>
            </a:r>
            <a:endParaRPr sz="3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33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End user platform </a:t>
            </a:r>
            <a:r>
              <a:rPr lang="en"/>
              <a:t>- future</a:t>
            </a:r>
            <a:endParaRPr/>
          </a:p>
        </p:txBody>
      </p:sp>
      <p:sp>
        <p:nvSpPr>
          <p:cNvPr id="222" name="Google Shape;222;p33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features could be added or improved upon</a:t>
            </a:r>
            <a:endParaRPr/>
          </a:p>
        </p:txBody>
      </p:sp>
      <p:sp>
        <p:nvSpPr>
          <p:cNvPr id="223" name="Google Shape;223;p33"/>
          <p:cNvSpPr txBox="1"/>
          <p:nvPr>
            <p:ph idx="1" type="body"/>
          </p:nvPr>
        </p:nvSpPr>
        <p:spPr>
          <a:xfrm>
            <a:off x="529800" y="1891725"/>
            <a:ext cx="7391100" cy="29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Build for all other major platforms, especially mobile ones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charts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Save charted data to files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Other types of data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Looking at multiple devices simultaneously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Separating each device with its data into own GUI unit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warnings/alarms for too high or too low values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additional intervals (apart from too low, ok, too high) for complexity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Add actuators, managing them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Being able to make and save multiple configurations (set of sensors, actuators and their mutual influences)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2"/>
          <p:cNvSpPr txBox="1"/>
          <p:nvPr>
            <p:ph type="title"/>
          </p:nvPr>
        </p:nvSpPr>
        <p:spPr>
          <a:xfrm>
            <a:off x="512225" y="2330100"/>
            <a:ext cx="80439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- providing context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- providing context</a:t>
            </a:r>
            <a:endParaRPr/>
          </a:p>
        </p:txBody>
      </p:sp>
      <p:sp>
        <p:nvSpPr>
          <p:cNvPr id="58" name="Google Shape;58;p13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Outdoors - Local weather measurements and forecast</a:t>
            </a:r>
            <a:endParaRPr/>
          </a:p>
        </p:txBody>
      </p:sp>
      <p:sp>
        <p:nvSpPr>
          <p:cNvPr id="59" name="Google Shape;59;p13"/>
          <p:cNvSpPr txBox="1"/>
          <p:nvPr>
            <p:ph idx="1" type="body"/>
          </p:nvPr>
        </p:nvSpPr>
        <p:spPr>
          <a:xfrm>
            <a:off x="457200" y="1828700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You need your own measurements: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There are no well-known measurements nearby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You don’t trust the lizard people’s fake news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Maybe your surroundings are a pocket of different data</a:t>
            </a:r>
            <a:endParaRPr sz="1600"/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9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4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 cases - providing context</a:t>
            </a:r>
            <a:endParaRPr/>
          </a:p>
        </p:txBody>
      </p:sp>
      <p:sp>
        <p:nvSpPr>
          <p:cNvPr id="65" name="Google Shape;65;p14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Indoors - Monitoring and regulating a microclimate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457200" y="1828700"/>
            <a:ext cx="7052100" cy="244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●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Maybe you’re dealing with delicate processes: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Storing food, volatile substances, or otherwise sensitive materials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2" marL="13716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■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There is a VOC detector onboard!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Fermentation, dry aging, smoking, baking or other cooking processes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Growing sensitive crops, regulating their atmosphere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Clr>
                <a:srgbClr val="FB4B4F"/>
              </a:buClr>
              <a:buSzPts val="1600"/>
              <a:buFont typeface="Source Sans Pro"/>
              <a:buChar char="○"/>
            </a:pPr>
            <a:r>
              <a:rPr lang="en" sz="1600">
                <a:solidFill>
                  <a:schemeClr val="dk1"/>
                </a:solidFill>
                <a:highlight>
                  <a:schemeClr val="lt1"/>
                </a:highlight>
              </a:rPr>
              <a:t>Scientific experiments, testing gas properties</a:t>
            </a:r>
            <a:endParaRPr sz="1600">
              <a:solidFill>
                <a:schemeClr val="dk1"/>
              </a:solidFill>
              <a:highlight>
                <a:schemeClr val="lt1"/>
              </a:highlight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66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512225" y="2330100"/>
            <a:ext cx="80439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6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structure</a:t>
            </a:r>
            <a:endParaRPr/>
          </a:p>
        </p:txBody>
      </p:sp>
      <p:sp>
        <p:nvSpPr>
          <p:cNvPr id="77" name="Google Shape;77;p16"/>
          <p:cNvSpPr txBox="1"/>
          <p:nvPr>
            <p:ph idx="2" type="title"/>
          </p:nvPr>
        </p:nvSpPr>
        <p:spPr>
          <a:xfrm>
            <a:off x="529800" y="1135975"/>
            <a:ext cx="3486900" cy="107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Three distinct pieces of software - and how they </a:t>
            </a:r>
            <a:r>
              <a:rPr lang="en"/>
              <a:t>are</a:t>
            </a:r>
            <a:r>
              <a:rPr lang="en"/>
              <a:t> tied together</a:t>
            </a:r>
            <a:endParaRPr/>
          </a:p>
        </p:txBody>
      </p:sp>
      <p:pic>
        <p:nvPicPr>
          <p:cNvPr id="78" name="Google Shape;78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77175" y="1440775"/>
            <a:ext cx="9485426" cy="342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607075" y="2330100"/>
            <a:ext cx="7942500" cy="48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/>
              <a:t>Arduino - Firmware</a:t>
            </a:r>
            <a:endParaRPr sz="36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8" name="Google Shape;8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875" y="1738694"/>
            <a:ext cx="6136400" cy="29818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5195" y="1710375"/>
            <a:ext cx="5712080" cy="30127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8"/>
          <p:cNvSpPr txBox="1"/>
          <p:nvPr>
            <p:ph type="title"/>
          </p:nvPr>
        </p:nvSpPr>
        <p:spPr>
          <a:xfrm>
            <a:off x="457200" y="73622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Arduino</a:t>
            </a:r>
            <a:r>
              <a:rPr lang="en"/>
              <a:t> - the hardware</a:t>
            </a:r>
            <a:endParaRPr/>
          </a:p>
        </p:txBody>
      </p:sp>
      <p:sp>
        <p:nvSpPr>
          <p:cNvPr id="91" name="Google Shape;91;p18"/>
          <p:cNvSpPr txBox="1"/>
          <p:nvPr>
            <p:ph idx="2" type="title"/>
          </p:nvPr>
        </p:nvSpPr>
        <p:spPr>
          <a:xfrm>
            <a:off x="529800" y="1135975"/>
            <a:ext cx="8229600" cy="483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</a:pPr>
            <a:r>
              <a:rPr lang="en"/>
              <a:t>Key hardware components</a:t>
            </a:r>
            <a:endParaRPr/>
          </a:p>
        </p:txBody>
      </p:sp>
      <p:cxnSp>
        <p:nvCxnSpPr>
          <p:cNvPr id="92" name="Google Shape;92;p18"/>
          <p:cNvCxnSpPr/>
          <p:nvPr/>
        </p:nvCxnSpPr>
        <p:spPr>
          <a:xfrm>
            <a:off x="6375" y="977871"/>
            <a:ext cx="424500" cy="0"/>
          </a:xfrm>
          <a:prstGeom prst="straightConnector1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grpSp>
        <p:nvGrpSpPr>
          <p:cNvPr id="93" name="Google Shape;93;p18"/>
          <p:cNvGrpSpPr/>
          <p:nvPr/>
        </p:nvGrpSpPr>
        <p:grpSpPr>
          <a:xfrm>
            <a:off x="6775000" y="2160350"/>
            <a:ext cx="2369100" cy="280200"/>
            <a:chOff x="6775000" y="2160350"/>
            <a:chExt cx="2369100" cy="280200"/>
          </a:xfrm>
        </p:grpSpPr>
        <p:sp>
          <p:nvSpPr>
            <p:cNvPr id="94" name="Google Shape;94;p18"/>
            <p:cNvSpPr/>
            <p:nvPr/>
          </p:nvSpPr>
          <p:spPr>
            <a:xfrm>
              <a:off x="6775000" y="2160350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	Arduino Board</a:t>
              </a:r>
              <a:endParaRPr b="1" i="0" sz="14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95" name="Google Shape;95;p18"/>
            <p:cNvSpPr/>
            <p:nvPr/>
          </p:nvSpPr>
          <p:spPr>
            <a:xfrm rot="5400000">
              <a:off x="6972212" y="2205038"/>
              <a:ext cx="1737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6" name="Google Shape;96;p18"/>
          <p:cNvGrpSpPr/>
          <p:nvPr/>
        </p:nvGrpSpPr>
        <p:grpSpPr>
          <a:xfrm>
            <a:off x="6775000" y="2548150"/>
            <a:ext cx="2369100" cy="280200"/>
            <a:chOff x="6775000" y="2548150"/>
            <a:chExt cx="2369100" cy="280200"/>
          </a:xfrm>
        </p:grpSpPr>
        <p:sp>
          <p:nvSpPr>
            <p:cNvPr id="97" name="Google Shape;97;p18"/>
            <p:cNvSpPr/>
            <p:nvPr/>
          </p:nvSpPr>
          <p:spPr>
            <a:xfrm>
              <a:off x="6775000" y="2548150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>
                  <a:solidFill>
                    <a:srgbClr val="FFFFFF"/>
                  </a:solidFill>
                </a:rPr>
                <a:t>	</a:t>
              </a:r>
              <a:r>
                <a:rPr b="1" lang="en">
                  <a:solidFill>
                    <a:srgbClr val="FFFFFF"/>
                  </a:solidFill>
                </a:rPr>
                <a:t>Click Shield</a:t>
              </a:r>
              <a:endParaRPr b="1" i="0" sz="14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98" name="Google Shape;98;p18"/>
            <p:cNvSpPr/>
            <p:nvPr/>
          </p:nvSpPr>
          <p:spPr>
            <a:xfrm rot="5400000">
              <a:off x="6972212" y="2592850"/>
              <a:ext cx="1737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9" name="Google Shape;99;p18"/>
          <p:cNvGrpSpPr/>
          <p:nvPr/>
        </p:nvGrpSpPr>
        <p:grpSpPr>
          <a:xfrm>
            <a:off x="6775000" y="2935975"/>
            <a:ext cx="2369100" cy="280200"/>
            <a:chOff x="6775000" y="2935975"/>
            <a:chExt cx="2369100" cy="280200"/>
          </a:xfrm>
        </p:grpSpPr>
        <p:sp>
          <p:nvSpPr>
            <p:cNvPr id="100" name="Google Shape;100;p18"/>
            <p:cNvSpPr/>
            <p:nvPr/>
          </p:nvSpPr>
          <p:spPr>
            <a:xfrm>
              <a:off x="6775000" y="2935975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1" lang="en">
                  <a:solidFill>
                    <a:srgbClr val="FFFFFF"/>
                  </a:solidFill>
                </a:rPr>
                <a:t>	Environment Click</a:t>
              </a:r>
              <a:endParaRPr b="1" i="0" sz="14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101" name="Google Shape;101;p18"/>
            <p:cNvSpPr/>
            <p:nvPr/>
          </p:nvSpPr>
          <p:spPr>
            <a:xfrm rot="5400000">
              <a:off x="6972212" y="2980675"/>
              <a:ext cx="1737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02" name="Google Shape;102;p18"/>
          <p:cNvGrpSpPr/>
          <p:nvPr/>
        </p:nvGrpSpPr>
        <p:grpSpPr>
          <a:xfrm>
            <a:off x="6775000" y="3350550"/>
            <a:ext cx="2369100" cy="280200"/>
            <a:chOff x="6775000" y="3350550"/>
            <a:chExt cx="2369100" cy="280200"/>
          </a:xfrm>
        </p:grpSpPr>
        <p:sp>
          <p:nvSpPr>
            <p:cNvPr id="103" name="Google Shape;103;p18"/>
            <p:cNvSpPr/>
            <p:nvPr/>
          </p:nvSpPr>
          <p:spPr>
            <a:xfrm>
              <a:off x="6775000" y="3350550"/>
              <a:ext cx="2369100" cy="2802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lang="en"/>
                <a:t>	</a:t>
              </a:r>
              <a:r>
                <a:rPr b="1" lang="en">
                  <a:solidFill>
                    <a:srgbClr val="FFFFFF"/>
                  </a:solidFill>
                </a:rPr>
                <a:t>BLE Click</a:t>
              </a:r>
              <a:endParaRPr b="1" i="0" sz="1400" u="none" cap="none" strike="noStrike">
                <a:solidFill>
                  <a:srgbClr val="FFFFFF"/>
                </a:solidFill>
              </a:endParaRPr>
            </a:p>
          </p:txBody>
        </p:sp>
        <p:sp>
          <p:nvSpPr>
            <p:cNvPr id="104" name="Google Shape;104;p18"/>
            <p:cNvSpPr/>
            <p:nvPr/>
          </p:nvSpPr>
          <p:spPr>
            <a:xfrm rot="5400000">
              <a:off x="6972212" y="3395243"/>
              <a:ext cx="173700" cy="190800"/>
            </a:xfrm>
            <a:prstGeom prst="chevron">
              <a:avLst>
                <a:gd fmla="val 50000" name="adj"/>
              </a:avLst>
            </a:prstGeom>
            <a:solidFill>
              <a:srgbClr val="FB4B4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05" name="Google Shape;105;p18"/>
          <p:cNvPicPr preferRelativeResize="0"/>
          <p:nvPr/>
        </p:nvPicPr>
        <p:blipFill rotWithShape="1">
          <a:blip r:embed="rId5">
            <a:alphaModFix/>
          </a:blip>
          <a:srcRect b="0" l="29" r="39" t="0"/>
          <a:stretch/>
        </p:blipFill>
        <p:spPr>
          <a:xfrm>
            <a:off x="1069775" y="2548150"/>
            <a:ext cx="1503453" cy="1724701"/>
          </a:xfrm>
          <a:prstGeom prst="rect">
            <a:avLst/>
          </a:prstGeom>
          <a:noFill/>
          <a:ln>
            <a:noFill/>
          </a:ln>
          <a:effectLst>
            <a:outerShdw blurRad="228600" rotWithShape="0" algn="bl" dir="2940000" dist="342900">
              <a:srgbClr val="000000">
                <a:alpha val="71000"/>
              </a:srgbClr>
            </a:outerShdw>
          </a:effectLst>
        </p:spPr>
      </p:pic>
      <p:pic>
        <p:nvPicPr>
          <p:cNvPr id="106" name="Google Shape;106;p18"/>
          <p:cNvPicPr preferRelativeResize="0"/>
          <p:nvPr/>
        </p:nvPicPr>
        <p:blipFill rotWithShape="1">
          <a:blip r:embed="rId6">
            <a:alphaModFix/>
          </a:blip>
          <a:srcRect b="0" l="622" r="631" t="0"/>
          <a:stretch/>
        </p:blipFill>
        <p:spPr>
          <a:xfrm>
            <a:off x="2722175" y="2160350"/>
            <a:ext cx="1597716" cy="2112500"/>
          </a:xfrm>
          <a:prstGeom prst="rect">
            <a:avLst/>
          </a:prstGeom>
          <a:noFill/>
          <a:ln>
            <a:noFill/>
          </a:ln>
          <a:effectLst>
            <a:outerShdw blurRad="171450" rotWithShape="0" algn="bl" dir="2880000" dist="200025">
              <a:srgbClr val="000000">
                <a:alpha val="75000"/>
              </a:srgbClr>
            </a:outerShdw>
          </a:effectLst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0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900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3100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28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-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nodeType="withEffect" presetClass="entr" presetID="2" presetSubtype="2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10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fmla="" tm="0">
                                          <p:val>
                                            <p:strVal val="#ppt_x+1"/>
                                          </p:val>
                                        </p:tav>
                                        <p:tav fmla=""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